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499" r:id="rId3"/>
    <p:sldId id="503" r:id="rId4"/>
    <p:sldId id="505" r:id="rId5"/>
    <p:sldId id="501" r:id="rId6"/>
    <p:sldId id="502" r:id="rId7"/>
    <p:sldId id="50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D"/>
    <a:srgbClr val="00008D"/>
    <a:srgbClr val="4500C0"/>
    <a:srgbClr val="959DF8"/>
    <a:srgbClr val="B5F1FF"/>
    <a:srgbClr val="13B8DF"/>
    <a:srgbClr val="59D4F1"/>
    <a:srgbClr val="FA3324"/>
    <a:srgbClr val="FC673E"/>
    <a:srgbClr val="8D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630" y="90"/>
      </p:cViewPr>
      <p:guideLst/>
    </p:cSldViewPr>
  </p:slideViewPr>
  <p:outlineViewPr>
    <p:cViewPr>
      <p:scale>
        <a:sx n="33" d="100"/>
        <a:sy n="33" d="100"/>
      </p:scale>
      <p:origin x="0" y="-11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E161-61BB-41D0-946F-5093D544541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013D3-B323-4505-ADAE-3B2D0E446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2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013D3-B323-4505-ADAE-3B2D0E446B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5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013D3-B323-4505-ADAE-3B2D0E446B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0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013D3-B323-4505-ADAE-3B2D0E446B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1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013D3-B323-4505-ADAE-3B2D0E446B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34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013D3-B323-4505-ADAE-3B2D0E446B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3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013D3-B323-4505-ADAE-3B2D0E446B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64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013D3-B323-4505-ADAE-3B2D0E446B0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88FF-168E-4EBB-9A5F-4FB6C8E7439D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769A-88B5-49FD-AB0E-F7659EB1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9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36DF-5037-4DA6-988C-9E4ACFA47DD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769A-88B5-49FD-AB0E-F7659EB1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6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AFDD-716B-45D0-BD19-777F6483EAA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769A-88B5-49FD-AB0E-F7659EB1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0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C64C-750C-411A-9D88-3552E5F59261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769A-88B5-49FD-AB0E-F7659EB1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58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6735-7251-4C53-911E-731E5962A7D5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769A-88B5-49FD-AB0E-F7659EB1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8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EB9B-A433-4F7D-B224-8C750B9B1138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769A-88B5-49FD-AB0E-F7659EB1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1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3B70-E886-46A1-8849-749DBD4756FF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769A-88B5-49FD-AB0E-F7659EB1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9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43CA-3BC7-4CB6-8155-E4D6E082B66A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769A-88B5-49FD-AB0E-F7659EB1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5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1F45-F01D-40E6-9B4D-A22348243316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769A-88B5-49FD-AB0E-F7659EB1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6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DB85-9249-4D46-BF9B-1013112A9DD7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769A-88B5-49FD-AB0E-F7659EB1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0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53F5-6625-40A4-B938-13B5F7B404F3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769A-88B5-49FD-AB0E-F7659EB1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1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54AA-CAF7-45E2-A385-A75E57CE2BF5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bla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1769A-88B5-49FD-AB0E-F7659EB16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2.png" descr="sop-resize-200-BGU-LOGO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6499" y="143050"/>
            <a:ext cx="1067435" cy="771525"/>
          </a:xfrm>
          <a:prstGeom prst="rect">
            <a:avLst/>
          </a:prstGeom>
          <a:ln/>
        </p:spPr>
      </p:pic>
      <p:pic>
        <p:nvPicPr>
          <p:cNvPr id="9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380728" y="143050"/>
            <a:ext cx="1657350" cy="600075"/>
          </a:xfrm>
          <a:prstGeom prst="rect">
            <a:avLst/>
          </a:prstGeom>
          <a:ln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60138" y="1632468"/>
            <a:ext cx="10684297" cy="17299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Demonstration of </a:t>
            </a:r>
            <a:br>
              <a:rPr lang="en-US" sz="3600" b="1" dirty="0" smtClean="0">
                <a:solidFill>
                  <a:srgbClr val="0000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Rogue Waves </a:t>
            </a:r>
            <a:br>
              <a:rPr lang="en-US" sz="3600" b="1" dirty="0" smtClean="0">
                <a:solidFill>
                  <a:srgbClr val="0000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Passively Q-switched </a:t>
            </a:r>
            <a:r>
              <a:rPr lang="en-US" sz="3600" b="1" dirty="0" err="1" smtClean="0">
                <a:solidFill>
                  <a:srgbClr val="0000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Nd:YAG</a:t>
            </a:r>
            <a:r>
              <a:rPr lang="en-US" sz="3600" b="1" dirty="0" smtClean="0">
                <a:solidFill>
                  <a:srgbClr val="0000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Laser</a:t>
            </a:r>
            <a:endParaRPr lang="en-GB" sz="3600" b="1" dirty="0">
              <a:solidFill>
                <a:srgbClr val="0000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9325" y="4080307"/>
            <a:ext cx="922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Navitskaya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Stashkevich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Derevyanko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Karabchevsky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89325" y="4936699"/>
            <a:ext cx="935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Ben-Gurion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Negev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Belarusian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Nezavisimosti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Avenue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4, 220030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Minsk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Belarus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82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843295"/>
          </a:xfrm>
          <a:prstGeom prst="rect">
            <a:avLst/>
          </a:prstGeom>
          <a:solidFill>
            <a:srgbClr val="000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7188" y="1027533"/>
                <a:ext cx="10675879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200"/>
                  </a:spcBef>
                  <a:spcAft>
                    <a:spcPts val="600"/>
                  </a:spcAft>
                  <a:buClr>
                    <a:srgbClr val="0000AD"/>
                  </a:buClr>
                  <a:buFont typeface="Wingdings" panose="05000000000000000000" pitchFamily="2" charset="2"/>
                  <a:buChar char="§"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Rogue waves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(RWs)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isolated events with exceptional amplitude, that form spontaneously and disappear without a trace.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RWs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observed in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optical systems.</a:t>
                </a:r>
              </a:p>
              <a:p>
                <a:pPr marL="342900" indent="-342900">
                  <a:spcBef>
                    <a:spcPts val="1200"/>
                  </a:spcBef>
                  <a:spcAft>
                    <a:spcPts val="600"/>
                  </a:spcAft>
                  <a:buClr>
                    <a:srgbClr val="0000AD"/>
                  </a:buClr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Spatial RWs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also known as ”hot spots”, represent tightly focused spots in the transverse cross-section of the beam that have peak intensities much higher than the average beam intensity. </a:t>
                </a:r>
              </a:p>
              <a:p>
                <a:pPr marL="342900" indent="-342900">
                  <a:spcBef>
                    <a:spcPts val="1200"/>
                  </a:spcBef>
                  <a:spcAft>
                    <a:spcPts val="600"/>
                  </a:spcAft>
                  <a:buClr>
                    <a:srgbClr val="0000AD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RWs characteristics: </a:t>
                </a:r>
                <a:b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𝑅𝑊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&gt;4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𝑆𝑊𝐻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𝑆𝑊𝐻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(significant wave height) is the average intensity</a:t>
                </a:r>
                <a:b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highest one-third of the waves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nearby;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𝑃𝐷𝐹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‘L-shaped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form.</a:t>
                </a:r>
              </a:p>
              <a:p>
                <a:pPr marL="342900" indent="-342900">
                  <a:spcBef>
                    <a:spcPts val="1200"/>
                  </a:spcBef>
                  <a:spcAft>
                    <a:spcPts val="600"/>
                  </a:spcAft>
                  <a:buClr>
                    <a:srgbClr val="0000AD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suggested that the most probable mechanism of spatial RWs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formation in lasers is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nonlinear interaction of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transverse modes*. </a:t>
                </a:r>
                <a:endParaRPr lang="ru-RU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88" y="1027533"/>
                <a:ext cx="10675879" cy="3554819"/>
              </a:xfrm>
              <a:prstGeom prst="rect">
                <a:avLst/>
              </a:prstGeom>
              <a:blipFill rotWithShape="0">
                <a:blip r:embed="rId3"/>
                <a:stretch>
                  <a:fillRect l="-514" t="-1029" b="-2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727188" y="189645"/>
            <a:ext cx="10684297" cy="59294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187" y="4766590"/>
            <a:ext cx="106758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4500C0"/>
              </a:buClr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motivation: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4500C0"/>
              </a:buClr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the statistics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rogue waves and its dependence on the number of transverse modes that nonlinearly interact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laser cavity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beam patterns.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607930" y="3079173"/>
            <a:ext cx="1795136" cy="1503179"/>
            <a:chOff x="9341580" y="3459161"/>
            <a:chExt cx="1372428" cy="114921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/>
            <a:srcRect t="6269" r="13641"/>
            <a:stretch/>
          </p:blipFill>
          <p:spPr>
            <a:xfrm>
              <a:off x="9341580" y="3493699"/>
              <a:ext cx="1372428" cy="1114681"/>
            </a:xfrm>
            <a:prstGeom prst="rect">
              <a:avLst/>
            </a:prstGeom>
          </p:spPr>
        </p:pic>
        <p:cxnSp>
          <p:nvCxnSpPr>
            <p:cNvPr id="7" name="Прямая со стрелкой 6"/>
            <p:cNvCxnSpPr/>
            <p:nvPr/>
          </p:nvCxnSpPr>
          <p:spPr>
            <a:xfrm flipH="1">
              <a:off x="9700753" y="3613050"/>
              <a:ext cx="265821" cy="174583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946792" y="3459161"/>
              <a:ext cx="359173" cy="23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RW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27187" y="6379086"/>
            <a:ext cx="105820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4500C0"/>
              </a:buClr>
            </a:pPr>
            <a:r>
              <a:rPr lang="en-US" sz="1350" i="1" dirty="0" smtClean="0">
                <a:solidFill>
                  <a:srgbClr val="0000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350" i="1" dirty="0">
                <a:solidFill>
                  <a:srgbClr val="0000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350" i="1" dirty="0" err="1" smtClean="0">
                <a:solidFill>
                  <a:srgbClr val="0000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Bonazzola</a:t>
            </a:r>
            <a:r>
              <a:rPr lang="en-US" sz="1350" i="1" dirty="0" smtClean="0">
                <a:solidFill>
                  <a:srgbClr val="0000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1350" i="1" dirty="0">
                <a:solidFill>
                  <a:srgbClr val="0000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 events and single-pulse spatial patterns observed in a self-pulsing all-solid-state laser, Phys. Rev. E 97, 032215, 2018</a:t>
            </a:r>
          </a:p>
        </p:txBody>
      </p:sp>
    </p:spTree>
    <p:extLst>
      <p:ext uri="{BB962C8B-B14F-4D97-AF65-F5344CB8AC3E}">
        <p14:creationId xmlns:p14="http://schemas.microsoft.com/office/powerpoint/2010/main" val="10056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843295"/>
          </a:xfrm>
          <a:prstGeom prst="rect">
            <a:avLst/>
          </a:prstGeom>
          <a:solidFill>
            <a:srgbClr val="000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27188" y="1027533"/>
            <a:ext cx="106758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00AD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Nd:YAG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laser is passively Q-switched with the use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saturable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absorber.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00A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mode configurations are obtained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tuning the diaphragm size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laser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mirrors alignment.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00A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beam spatial profile is recorded by a camera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synchronized with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laser repetition rate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Hz) – 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transverse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distribution integrated over the duration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Q-switch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727188" y="189645"/>
            <a:ext cx="10684297" cy="59294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Passively Q-switched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Nd:YAG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Laser Setup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46470" y="3612428"/>
            <a:ext cx="10499060" cy="2669726"/>
            <a:chOff x="846470" y="3364596"/>
            <a:chExt cx="10499060" cy="266972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996769" y="5695768"/>
              <a:ext cx="41367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Scheme of the experimental setup.</a:t>
              </a:r>
              <a:endPara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846470" y="3364596"/>
              <a:ext cx="10499060" cy="2331172"/>
              <a:chOff x="418258" y="1320325"/>
              <a:chExt cx="11437036" cy="2539437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3"/>
              <a:srcRect b="10379"/>
              <a:stretch/>
            </p:blipFill>
            <p:spPr>
              <a:xfrm>
                <a:off x="418258" y="1359244"/>
                <a:ext cx="11401964" cy="2500518"/>
              </a:xfrm>
              <a:prstGeom prst="rect">
                <a:avLst/>
              </a:prstGeom>
            </p:spPr>
          </p:pic>
          <p:cxnSp>
            <p:nvCxnSpPr>
              <p:cNvPr id="48" name="Прямая со стрелкой 47"/>
              <p:cNvCxnSpPr/>
              <p:nvPr/>
            </p:nvCxnSpPr>
            <p:spPr>
              <a:xfrm flipH="1">
                <a:off x="5614085" y="1795849"/>
                <a:ext cx="189471" cy="510746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4933029" y="1426517"/>
                <a:ext cx="1957347" cy="42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Q-switch shutter</a:t>
                </a:r>
                <a:endPara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0" name="Прямая со стрелкой 49"/>
              <p:cNvCxnSpPr/>
              <p:nvPr/>
            </p:nvCxnSpPr>
            <p:spPr>
              <a:xfrm>
                <a:off x="2204457" y="1828801"/>
                <a:ext cx="245793" cy="510746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1161363" y="1414846"/>
                <a:ext cx="2739483" cy="42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Nd:YAG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active element</a:t>
                </a:r>
                <a:endPara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2" name="Прямая со стрелкой 51"/>
              <p:cNvCxnSpPr/>
              <p:nvPr/>
            </p:nvCxnSpPr>
            <p:spPr>
              <a:xfrm flipH="1">
                <a:off x="3979616" y="2143209"/>
                <a:ext cx="130557" cy="326772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3384731" y="1761263"/>
                <a:ext cx="1818477" cy="42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Iris diaphragm </a:t>
                </a:r>
                <a:endPara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4" name="Прямая со стрелкой 53"/>
              <p:cNvCxnSpPr/>
              <p:nvPr/>
            </p:nvCxnSpPr>
            <p:spPr>
              <a:xfrm flipH="1">
                <a:off x="8566438" y="1741190"/>
                <a:ext cx="130557" cy="326772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7971553" y="1359244"/>
                <a:ext cx="1679605" cy="42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 mirror</a:t>
                </a:r>
                <a:endPara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6" name="Прямая со стрелкой 55"/>
              <p:cNvCxnSpPr/>
              <p:nvPr/>
            </p:nvCxnSpPr>
            <p:spPr>
              <a:xfrm>
                <a:off x="10988699" y="1658975"/>
                <a:ext cx="297139" cy="204575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9798471" y="1320325"/>
                <a:ext cx="2056823" cy="402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Filters and camera</a:t>
                </a:r>
                <a:endPara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8" name="Прямая со стрелкой 57"/>
              <p:cNvCxnSpPr/>
              <p:nvPr/>
            </p:nvCxnSpPr>
            <p:spPr>
              <a:xfrm flipH="1">
                <a:off x="802362" y="2224645"/>
                <a:ext cx="161465" cy="397907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418258" y="1855313"/>
                <a:ext cx="1562662" cy="42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mirror</a:t>
                </a:r>
                <a:endPara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44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843295"/>
          </a:xfrm>
          <a:prstGeom prst="rect">
            <a:avLst/>
          </a:prstGeom>
          <a:solidFill>
            <a:srgbClr val="000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27188" y="1027533"/>
            <a:ext cx="1067587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0000AD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spatial RWs formation was investigated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mode configurations: 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0000AD"/>
              </a:buClr>
              <a:buFont typeface="+mj-lt"/>
              <a:buAutoNum type="alphaLcParenR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Single-mode regime: 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exhibits only a fundamental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mode.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0000AD"/>
              </a:buClr>
              <a:buFont typeface="+mj-lt"/>
              <a:buAutoNum type="alphaLcParenR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Few-mode regime: 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lasing is at one of low-order transverse modes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(each Q-switch pulse corresponds to a certain mode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negligible partition of the other modes).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0000AD"/>
              </a:buClr>
              <a:buFont typeface="+mj-lt"/>
              <a:buAutoNum type="alphaLcParenR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Multi-mode regime 1: 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lasing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fulfilled for a number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higher-order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modes, but each Q-switch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only 1-2 certain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0000AD"/>
              </a:buClr>
              <a:buFont typeface="+mj-lt"/>
              <a:buAutoNum type="alphaLcParenR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Multi-mode regime 2: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lasing are fulfilled for a number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higher-order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modes,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output beam patterns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contribution of several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727188" y="189645"/>
            <a:ext cx="10684297" cy="59294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Configurations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89935" y="1358311"/>
            <a:ext cx="4971923" cy="5247753"/>
            <a:chOff x="6431144" y="1474100"/>
            <a:chExt cx="4971923" cy="524775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2848" y="5534002"/>
              <a:ext cx="1569665" cy="118785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3846" y="5532619"/>
              <a:ext cx="1589221" cy="118923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8042" y="5534002"/>
              <a:ext cx="1569665" cy="1187851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20743" y="4206098"/>
              <a:ext cx="1572652" cy="1185698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4566" y="4207481"/>
              <a:ext cx="1563726" cy="1184315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8042" y="4207481"/>
              <a:ext cx="1569665" cy="1184315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42848" y="1557943"/>
              <a:ext cx="1542754" cy="1174594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20744" y="1549966"/>
              <a:ext cx="1560291" cy="1182571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31144" y="1549966"/>
              <a:ext cx="1569665" cy="118257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13846" y="2873359"/>
              <a:ext cx="1573582" cy="1187336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31144" y="2875016"/>
              <a:ext cx="1574958" cy="118568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142848" y="2873359"/>
              <a:ext cx="1559491" cy="1187336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>
              <a:off x="6597271" y="1474100"/>
              <a:ext cx="882805" cy="137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481190" y="1488974"/>
              <a:ext cx="882805" cy="137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0083660" y="1476712"/>
              <a:ext cx="882805" cy="137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730789" y="2803037"/>
              <a:ext cx="882805" cy="137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428730" y="2801505"/>
              <a:ext cx="882805" cy="137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0076072" y="2790590"/>
              <a:ext cx="882805" cy="137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669688" y="4144017"/>
              <a:ext cx="882805" cy="137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380002" y="4138513"/>
              <a:ext cx="882805" cy="137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0076072" y="4132548"/>
              <a:ext cx="882805" cy="137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669688" y="5470547"/>
              <a:ext cx="882805" cy="137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380001" y="5457940"/>
              <a:ext cx="882805" cy="137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0014691" y="5457940"/>
              <a:ext cx="882805" cy="137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21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843295"/>
          </a:xfrm>
          <a:prstGeom prst="rect">
            <a:avLst/>
          </a:prstGeom>
          <a:solidFill>
            <a:srgbClr val="000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8D"/>
              </a:solidFill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727188" y="189645"/>
            <a:ext cx="10684297" cy="59294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Intensity Statistics of Spatial RWs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1108727" y="904756"/>
            <a:ext cx="9974546" cy="5747589"/>
            <a:chOff x="1108727" y="904756"/>
            <a:chExt cx="9974546" cy="5747589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1108727" y="904756"/>
              <a:ext cx="9974546" cy="5747589"/>
              <a:chOff x="1108727" y="861624"/>
              <a:chExt cx="9974546" cy="5747589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1468233" y="861624"/>
                <a:ext cx="9255533" cy="5441608"/>
                <a:chOff x="-789689" y="338043"/>
                <a:chExt cx="11055030" cy="6499605"/>
              </a:xfrm>
            </p:grpSpPr>
            <p:grpSp>
              <p:nvGrpSpPr>
                <p:cNvPr id="6" name="Группа 5"/>
                <p:cNvGrpSpPr/>
                <p:nvPr/>
              </p:nvGrpSpPr>
              <p:grpSpPr>
                <a:xfrm>
                  <a:off x="-789689" y="338043"/>
                  <a:ext cx="11055030" cy="6268059"/>
                  <a:chOff x="-791644" y="498682"/>
                  <a:chExt cx="11055030" cy="6268059"/>
                </a:xfrm>
              </p:grpSpPr>
              <p:grpSp>
                <p:nvGrpSpPr>
                  <p:cNvPr id="13" name="Группа 12"/>
                  <p:cNvGrpSpPr/>
                  <p:nvPr/>
                </p:nvGrpSpPr>
                <p:grpSpPr>
                  <a:xfrm>
                    <a:off x="-791644" y="589298"/>
                    <a:ext cx="11055030" cy="6177443"/>
                    <a:chOff x="-791644" y="589298"/>
                    <a:chExt cx="11055030" cy="6177443"/>
                  </a:xfrm>
                </p:grpSpPr>
                <p:grpSp>
                  <p:nvGrpSpPr>
                    <p:cNvPr id="27" name="Группа 26"/>
                    <p:cNvGrpSpPr/>
                    <p:nvPr/>
                  </p:nvGrpSpPr>
                  <p:grpSpPr>
                    <a:xfrm>
                      <a:off x="-791644" y="589298"/>
                      <a:ext cx="11055030" cy="6177443"/>
                      <a:chOff x="-1647422" y="498682"/>
                      <a:chExt cx="11055030" cy="6177443"/>
                    </a:xfrm>
                  </p:grpSpPr>
                  <p:grpSp>
                    <p:nvGrpSpPr>
                      <p:cNvPr id="31" name="Группа 30"/>
                      <p:cNvGrpSpPr/>
                      <p:nvPr/>
                    </p:nvGrpSpPr>
                    <p:grpSpPr>
                      <a:xfrm>
                        <a:off x="-1647422" y="508210"/>
                        <a:ext cx="11055030" cy="6167915"/>
                        <a:chOff x="-1647422" y="508210"/>
                        <a:chExt cx="11055030" cy="6167915"/>
                      </a:xfrm>
                    </p:grpSpPr>
                    <p:grpSp>
                      <p:nvGrpSpPr>
                        <p:cNvPr id="35" name="Группа 34"/>
                        <p:cNvGrpSpPr/>
                        <p:nvPr/>
                      </p:nvGrpSpPr>
                      <p:grpSpPr>
                        <a:xfrm>
                          <a:off x="-1647422" y="508210"/>
                          <a:ext cx="11055030" cy="6167915"/>
                          <a:chOff x="-1647422" y="508210"/>
                          <a:chExt cx="11055030" cy="6167915"/>
                        </a:xfrm>
                      </p:grpSpPr>
                      <p:grpSp>
                        <p:nvGrpSpPr>
                          <p:cNvPr id="39" name="Группа 38"/>
                          <p:cNvGrpSpPr/>
                          <p:nvPr/>
                        </p:nvGrpSpPr>
                        <p:grpSpPr>
                          <a:xfrm>
                            <a:off x="-1647422" y="508210"/>
                            <a:ext cx="2879713" cy="5190254"/>
                            <a:chOff x="-1643446" y="509089"/>
                            <a:chExt cx="2879713" cy="5190254"/>
                          </a:xfrm>
                        </p:grpSpPr>
                        <p:sp>
                          <p:nvSpPr>
                            <p:cNvPr id="43" name="TextBox 42"/>
                            <p:cNvSpPr txBox="1"/>
                            <p:nvPr/>
                          </p:nvSpPr>
                          <p:spPr>
                            <a:xfrm>
                              <a:off x="-1636129" y="509089"/>
                              <a:ext cx="2824514" cy="44114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a:t>a</a:t>
                              </a:r>
                              <a:r>
                                <a:rPr lang="en-US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a:t>) Single-mode </a:t>
                              </a:r>
                              <a:r>
                                <a:rPr lang="en-US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a:t>regime</a:t>
                              </a:r>
                              <a:endPara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4" name="TextBox 43"/>
                            <p:cNvSpPr txBox="1"/>
                            <p:nvPr/>
                          </p:nvSpPr>
                          <p:spPr>
                            <a:xfrm>
                              <a:off x="-1636129" y="2089375"/>
                              <a:ext cx="2533484" cy="44114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a:t>b) Few-mode regime</a:t>
                              </a:r>
                              <a:endPara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" name="TextBox 44"/>
                            <p:cNvSpPr txBox="1"/>
                            <p:nvPr/>
                          </p:nvSpPr>
                          <p:spPr>
                            <a:xfrm>
                              <a:off x="-1643446" y="3597967"/>
                              <a:ext cx="2862807" cy="44114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a:t>c) Multi-mode regime 1</a:t>
                              </a:r>
                              <a:endPara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" name="TextBox 45"/>
                            <p:cNvSpPr txBox="1"/>
                            <p:nvPr/>
                          </p:nvSpPr>
                          <p:spPr>
                            <a:xfrm>
                              <a:off x="-1641857" y="5258203"/>
                              <a:ext cx="2878124" cy="44114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a:t>d</a:t>
                              </a:r>
                              <a:r>
                                <a:rPr lang="en-US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a:t>) Multi-mode regime </a:t>
                              </a:r>
                              <a:r>
                                <a:rPr lang="en-US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a:t>2</a:t>
                              </a:r>
                              <a:endParaRPr lang="ru-RU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pic>
                        <p:nvPicPr>
                          <p:cNvPr id="40" name="Рисунок 3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5513525" y="5257323"/>
                            <a:ext cx="1874846" cy="1418802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41" name="Рисунок 4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7509404" y="5255671"/>
                            <a:ext cx="1898204" cy="1420454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42" name="Рисунок 4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3477263" y="5257323"/>
                            <a:ext cx="1874845" cy="1418802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36" name="Рисунок 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517642" y="3671239"/>
                          <a:ext cx="1878413" cy="141623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7" name="Рисунок 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503632" y="3672891"/>
                          <a:ext cx="1867752" cy="141457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8" name="Рисунок 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77263" y="3672891"/>
                          <a:ext cx="1874845" cy="1414578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32" name="Рисунок 3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3525" y="508210"/>
                        <a:ext cx="1842702" cy="140296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3" name="Рисунок 3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17643" y="498682"/>
                        <a:ext cx="1863649" cy="14124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" name="Рисунок 33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69024" y="498682"/>
                        <a:ext cx="1874845" cy="141249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28" name="Рисунок 27"/>
                    <p:cNvPicPr>
                      <a:picLocks noChangeAspect="1"/>
                    </p:cNvPicPr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365182" y="2169995"/>
                      <a:ext cx="1879524" cy="141818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Рисунок 28"/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4324802" y="2171974"/>
                      <a:ext cx="1881168" cy="141620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Рисунок 29"/>
                    <p:cNvPicPr>
                      <a:picLocks noChangeAspect="1"/>
                    </p:cNvPicPr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6369302" y="2169995"/>
                      <a:ext cx="1862693" cy="1418186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4523228" y="498682"/>
                    <a:ext cx="1054443" cy="1647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Прямоугольник 14"/>
                  <p:cNvSpPr/>
                  <p:nvPr/>
                </p:nvSpPr>
                <p:spPr>
                  <a:xfrm>
                    <a:off x="6773426" y="516448"/>
                    <a:ext cx="1054443" cy="1647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" name="Прямоугольник 15"/>
                  <p:cNvSpPr/>
                  <p:nvPr/>
                </p:nvSpPr>
                <p:spPr>
                  <a:xfrm>
                    <a:off x="8687455" y="501802"/>
                    <a:ext cx="1054443" cy="1647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4682705" y="2086001"/>
                    <a:ext cx="1054443" cy="1647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Прямоугольник 17"/>
                  <p:cNvSpPr/>
                  <p:nvPr/>
                </p:nvSpPr>
                <p:spPr>
                  <a:xfrm>
                    <a:off x="6710767" y="2084171"/>
                    <a:ext cx="1054443" cy="1647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" name="Прямоугольник 19"/>
                  <p:cNvSpPr/>
                  <p:nvPr/>
                </p:nvSpPr>
                <p:spPr>
                  <a:xfrm>
                    <a:off x="8678392" y="2071134"/>
                    <a:ext cx="1054443" cy="1647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Прямоугольник 20"/>
                  <p:cNvSpPr/>
                  <p:nvPr/>
                </p:nvSpPr>
                <p:spPr>
                  <a:xfrm>
                    <a:off x="4609725" y="3687703"/>
                    <a:ext cx="1054443" cy="1647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Прямоугольник 21"/>
                  <p:cNvSpPr/>
                  <p:nvPr/>
                </p:nvSpPr>
                <p:spPr>
                  <a:xfrm>
                    <a:off x="6652565" y="3681129"/>
                    <a:ext cx="1054443" cy="1647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" name="Прямоугольник 22"/>
                  <p:cNvSpPr/>
                  <p:nvPr/>
                </p:nvSpPr>
                <p:spPr>
                  <a:xfrm>
                    <a:off x="8678392" y="3674005"/>
                    <a:ext cx="1054443" cy="1647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Прямоугольник 23"/>
                  <p:cNvSpPr/>
                  <p:nvPr/>
                </p:nvSpPr>
                <p:spPr>
                  <a:xfrm>
                    <a:off x="4609725" y="5272147"/>
                    <a:ext cx="1054443" cy="16475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" name="Прямоугольник 24"/>
                  <p:cNvSpPr/>
                  <p:nvPr/>
                </p:nvSpPr>
                <p:spPr>
                  <a:xfrm>
                    <a:off x="6652564" y="5257089"/>
                    <a:ext cx="1054443" cy="1647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6" name="Прямоугольник 25"/>
                  <p:cNvSpPr/>
                  <p:nvPr/>
                </p:nvSpPr>
                <p:spPr>
                  <a:xfrm>
                    <a:off x="8605076" y="5257089"/>
                    <a:ext cx="1054443" cy="1647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09971" y="5287935"/>
                  <a:ext cx="1968219" cy="1549713"/>
                </a:xfrm>
                <a:prstGeom prst="rect">
                  <a:avLst/>
                </a:prstGeom>
              </p:spPr>
            </p:pic>
            <p:pic>
              <p:nvPicPr>
                <p:cNvPr id="9" name="Рисунок 8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01045" y="3677266"/>
                  <a:ext cx="1941813" cy="1542754"/>
                </a:xfrm>
                <a:prstGeom prst="rect">
                  <a:avLst/>
                </a:prstGeom>
              </p:spPr>
            </p:pic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01045" y="2069159"/>
                  <a:ext cx="1943771" cy="1540192"/>
                </a:xfrm>
                <a:prstGeom prst="rect">
                  <a:avLst/>
                </a:prstGeom>
              </p:spPr>
            </p:pic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75401" y="515284"/>
                  <a:ext cx="1867591" cy="1494072"/>
                </a:xfrm>
                <a:prstGeom prst="rect">
                  <a:avLst/>
                </a:prstGeom>
              </p:spPr>
            </p:pic>
          </p:grpSp>
          <p:sp>
            <p:nvSpPr>
              <p:cNvPr id="2" name="Прямоугольник 1"/>
              <p:cNvSpPr/>
              <p:nvPr/>
            </p:nvSpPr>
            <p:spPr>
              <a:xfrm>
                <a:off x="1108727" y="6301436"/>
                <a:ext cx="997454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obtained pulse-to-pulse peak intensity statistics and examples of the transverse </a:t>
                </a:r>
                <a:r>
                  <a:rPr lang="en-US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intensity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distributions for a)-d) </a:t>
                </a:r>
                <a:r>
                  <a:rPr lang="en-US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configurations.</a:t>
                </a:r>
                <a:endParaRPr lang="ru-RU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8" name="Прямая со стрелкой 47"/>
            <p:cNvCxnSpPr/>
            <p:nvPr/>
          </p:nvCxnSpPr>
          <p:spPr>
            <a:xfrm flipH="1">
              <a:off x="9502345" y="5139926"/>
              <a:ext cx="265821" cy="174583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9695300" y="4972539"/>
              <a:ext cx="4649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RW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5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843295"/>
          </a:xfrm>
          <a:prstGeom prst="rect">
            <a:avLst/>
          </a:prstGeom>
          <a:solidFill>
            <a:srgbClr val="000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8D"/>
              </a:solidFill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727188" y="189645"/>
            <a:ext cx="10684297" cy="59294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 Statistics of Spatial RWs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63639" y="908272"/>
            <a:ext cx="7864721" cy="5758842"/>
            <a:chOff x="2163639" y="908272"/>
            <a:chExt cx="7864721" cy="5758842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2785907" y="908272"/>
              <a:ext cx="6620186" cy="5235622"/>
              <a:chOff x="3178109" y="329970"/>
              <a:chExt cx="8512899" cy="6732488"/>
            </a:xfrm>
          </p:grpSpPr>
          <p:grpSp>
            <p:nvGrpSpPr>
              <p:cNvPr id="48" name="Группа 47"/>
              <p:cNvGrpSpPr/>
              <p:nvPr/>
            </p:nvGrpSpPr>
            <p:grpSpPr>
              <a:xfrm>
                <a:off x="3178109" y="329970"/>
                <a:ext cx="8512538" cy="6732488"/>
                <a:chOff x="3178109" y="329970"/>
                <a:chExt cx="8512538" cy="6732488"/>
              </a:xfrm>
            </p:grpSpPr>
            <p:grpSp>
              <p:nvGrpSpPr>
                <p:cNvPr id="50" name="Группа 49"/>
                <p:cNvGrpSpPr/>
                <p:nvPr/>
              </p:nvGrpSpPr>
              <p:grpSpPr>
                <a:xfrm>
                  <a:off x="3678373" y="329970"/>
                  <a:ext cx="7537017" cy="3850238"/>
                  <a:chOff x="3678373" y="329970"/>
                  <a:chExt cx="7537017" cy="3850238"/>
                </a:xfrm>
              </p:grpSpPr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8243529" y="3724702"/>
                    <a:ext cx="2971861" cy="45550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 Multi-mode regime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55" name="Группа 54"/>
                  <p:cNvGrpSpPr/>
                  <p:nvPr/>
                </p:nvGrpSpPr>
                <p:grpSpPr>
                  <a:xfrm>
                    <a:off x="3678373" y="329970"/>
                    <a:ext cx="7359086" cy="3844994"/>
                    <a:chOff x="2030805" y="329681"/>
                    <a:chExt cx="7359086" cy="3844994"/>
                  </a:xfrm>
                </p:grpSpPr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2090116" y="335349"/>
                      <a:ext cx="2837424" cy="45550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Single-mode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regime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6773895" y="329681"/>
                      <a:ext cx="2615996" cy="45550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Few-mode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regime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2030805" y="3719169"/>
                      <a:ext cx="2956045" cy="45550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Multi-mode regime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pic>
              <p:nvPicPr>
                <p:cNvPr id="51" name="Рисунок 5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78109" y="4202587"/>
                  <a:ext cx="3918078" cy="2859871"/>
                </a:xfrm>
                <a:prstGeom prst="rect">
                  <a:avLst/>
                </a:prstGeom>
              </p:spPr>
            </p:pic>
            <p:pic>
              <p:nvPicPr>
                <p:cNvPr id="52" name="Рисунок 5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78109" y="788393"/>
                  <a:ext cx="3956575" cy="2890923"/>
                </a:xfrm>
                <a:prstGeom prst="rect">
                  <a:avLst/>
                </a:prstGeom>
              </p:spPr>
            </p:pic>
            <p:pic>
              <p:nvPicPr>
                <p:cNvPr id="53" name="Рисунок 5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68277" y="4199441"/>
                  <a:ext cx="3922370" cy="2854105"/>
                </a:xfrm>
                <a:prstGeom prst="rect">
                  <a:avLst/>
                </a:prstGeom>
              </p:spPr>
            </p:pic>
          </p:grpSp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8278" y="785476"/>
                <a:ext cx="3922730" cy="2868700"/>
              </a:xfrm>
              <a:prstGeom prst="rect">
                <a:avLst/>
              </a:prstGeom>
            </p:spPr>
          </p:pic>
        </p:grpSp>
        <p:sp>
          <p:nvSpPr>
            <p:cNvPr id="2" name="Прямоугольник 1"/>
            <p:cNvSpPr/>
            <p:nvPr/>
          </p:nvSpPr>
          <p:spPr>
            <a:xfrm>
              <a:off x="2163639" y="6143894"/>
              <a:ext cx="78647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2D intensity statistics calculated over a number of transverse beam profiles for </a:t>
              </a:r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a)-d) mode configurations. Black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vertical lines indicate RW limits equal to four times the </a:t>
              </a:r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significant wave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height </a:t>
              </a:r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values.</a:t>
              </a:r>
              <a:endPara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4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843295"/>
          </a:xfrm>
          <a:prstGeom prst="rect">
            <a:avLst/>
          </a:prstGeom>
          <a:solidFill>
            <a:srgbClr val="000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727188" y="189645"/>
            <a:ext cx="10684297" cy="59294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188" y="1027533"/>
            <a:ext cx="106758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00A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Obtained experimentally the generation of spatial RWs in the passively Q-switched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Nd:YAG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laser.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00A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Investigated the probability of the spatial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rogue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waves formation for different laser mode configurations.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00A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that the spatial RWs emerge only in the case of complex laser beam profiles, formed by a large number of transverse modes nonlinearly interacting in the cavity.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4999</TotalTime>
  <Words>459</Words>
  <Application>Microsoft Office PowerPoint</Application>
  <PresentationFormat>Широкоэкранный</PresentationFormat>
  <Paragraphs>54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Презентация PowerPoint</vt:lpstr>
      <vt:lpstr>Introduction</vt:lpstr>
      <vt:lpstr>Passively Q-switched Nd:YAG Laser Setup</vt:lpstr>
      <vt:lpstr>Mode Configurations</vt:lpstr>
      <vt:lpstr>Peak Intensity Statistics of Spatial RWs</vt:lpstr>
      <vt:lpstr>2D Intensity Statistics of Spatial RWs</vt:lpstr>
      <vt:lpstr>Conclusions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User-PC</dc:creator>
  <cp:lastModifiedBy>User-PC</cp:lastModifiedBy>
  <cp:revision>759</cp:revision>
  <dcterms:created xsi:type="dcterms:W3CDTF">2018-05-11T16:14:36Z</dcterms:created>
  <dcterms:modified xsi:type="dcterms:W3CDTF">2021-02-22T13:32:13Z</dcterms:modified>
</cp:coreProperties>
</file>